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85" r:id="rId22"/>
    <p:sldId id="286" r:id="rId23"/>
    <p:sldId id="284" r:id="rId24"/>
    <p:sldId id="279" r:id="rId25"/>
    <p:sldId id="281" r:id="rId26"/>
    <p:sldId id="282" r:id="rId27"/>
    <p:sldId id="28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2" y="20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A6A31-6671-4550-BF9F-8F613D61FB16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46B064-D694-4E05-8C69-FA98896569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546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6B064-D694-4E05-8C69-FA9889656972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893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6CEE9-33AC-402A-A5B2-9C4A00E5ED14}" type="datetime1">
              <a:rPr lang="ru-RU" smtClean="0"/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664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93369-0955-4826-8C64-AA639BB751A9}" type="datetime1">
              <a:rPr lang="ru-RU" smtClean="0"/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863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23359-555D-4205-8C99-C7135FC4906D}" type="datetime1">
              <a:rPr lang="ru-RU" smtClean="0"/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764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B9761-F201-4B4F-8F1C-459E632AA993}" type="datetime1">
              <a:rPr lang="ru-RU" smtClean="0"/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430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8BC9-DDDA-42FE-9EA3-0D18FEFA8EDA}" type="datetime1">
              <a:rPr lang="ru-RU" smtClean="0"/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322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1F65-B575-4C0B-8899-66063CBAE7D6}" type="datetime1">
              <a:rPr lang="ru-RU" smtClean="0"/>
              <a:t>24.01.2017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199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A0182-BDF0-4A2B-A96C-9EB2FD62EAD0}" type="datetime1">
              <a:rPr lang="ru-RU" smtClean="0"/>
              <a:t>24.01.2017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961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B5894-A3A7-4BC1-8A77-E279BA6EBAF9}" type="datetime1">
              <a:rPr lang="ru-RU" smtClean="0"/>
              <a:t>24.01.2017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776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E2A54-36BD-4631-A1CB-7D7326F66858}" type="datetime1">
              <a:rPr lang="ru-RU" smtClean="0"/>
              <a:t>24.01.2017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52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6A152-86F2-4549-B1BD-303CFE5FD73B}" type="datetime1">
              <a:rPr lang="ru-RU" smtClean="0"/>
              <a:t>24.01.2017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83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3FB90-0C40-4D84-8C44-B04872E23D10}" type="datetime1">
              <a:rPr lang="ru-RU" smtClean="0"/>
              <a:t>24.01.2017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114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5E0C5-B8D9-416E-86A2-A65F66C7881D}" type="datetime1">
              <a:rPr lang="ru-RU" smtClean="0"/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9057B-560A-481E-8790-458D1FE182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908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836712"/>
            <a:ext cx="8352928" cy="2160240"/>
          </a:xfrm>
        </p:spPr>
        <p:txBody>
          <a:bodyPr>
            <a:normAutofit fontScale="90000"/>
          </a:bodyPr>
          <a:lstStyle/>
          <a:p>
            <a:r>
              <a:rPr lang="uk-UA" sz="31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ЗВІТ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100" b="1" dirty="0" smtClean="0">
                <a:latin typeface="Times New Roman" pitchFamily="18" charset="0"/>
                <a:cs typeface="Times New Roman" pitchFamily="18" charset="0"/>
              </a:rPr>
              <a:t>про відрядження до </a:t>
            </a:r>
            <a:br>
              <a:rPr lang="uk-UA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100" b="1" dirty="0" smtClean="0">
                <a:latin typeface="Times New Roman" pitchFamily="18" charset="0"/>
                <a:cs typeface="Times New Roman" pitchFamily="18" charset="0"/>
              </a:rPr>
              <a:t>Вищої Банківської Школи </a:t>
            </a:r>
            <a:br>
              <a:rPr lang="uk-UA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100" b="1" dirty="0" smtClean="0">
                <a:latin typeface="Times New Roman" pitchFamily="18" charset="0"/>
                <a:cs typeface="Times New Roman" pitchFamily="18" charset="0"/>
              </a:rPr>
              <a:t>(м. Вроцлав, Польща)</a:t>
            </a:r>
            <a:br>
              <a:rPr lang="uk-UA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100" b="1" dirty="0" smtClean="0">
                <a:latin typeface="Times New Roman" pitchFamily="18" charset="0"/>
                <a:cs typeface="Times New Roman" pitchFamily="18" charset="0"/>
              </a:rPr>
              <a:t>делегації Національного гірничого університет</a:t>
            </a:r>
            <a:r>
              <a:rPr lang="uk-UA" sz="3100" dirty="0" smtClean="0">
                <a:latin typeface="Times New Roman" pitchFamily="18" charset="0"/>
                <a:cs typeface="Times New Roman" pitchFamily="18" charset="0"/>
              </a:rPr>
              <a:t>у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429000"/>
            <a:ext cx="7488832" cy="1224136"/>
          </a:xfrm>
        </p:spPr>
        <p:txBody>
          <a:bodyPr>
            <a:normAutofit fontScale="92500" lnSpcReduction="20000"/>
          </a:bodyPr>
          <a:lstStyle/>
          <a:p>
            <a:r>
              <a:rPr lang="uk-UA" sz="28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Склад делегації: </a:t>
            </a:r>
            <a:endParaRPr lang="uk-UA" sz="2800" b="1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доцент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Хозяйкіна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Н.В.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доцент 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Іванова Г.П.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827584" y="4509120"/>
            <a:ext cx="7488832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91072" y="4911551"/>
            <a:ext cx="78133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МЕТА:</a:t>
            </a:r>
            <a:r>
              <a:rPr lang="uk-UA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ознайомлення з організацією навчального процесу і сучасними методиками проведення лекційних і практичних занять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243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Додаткова (допоміжна) інформація</a:t>
            </a:r>
            <a:b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для студентів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12776"/>
            <a:ext cx="8460652" cy="4756794"/>
          </a:xfrm>
        </p:spPr>
      </p:pic>
      <p:sp>
        <p:nvSpPr>
          <p:cNvPr id="5" name="Блок-схема: память с посл. доступом 4"/>
          <p:cNvSpPr/>
          <p:nvPr/>
        </p:nvSpPr>
        <p:spPr>
          <a:xfrm>
            <a:off x="730288" y="2513990"/>
            <a:ext cx="923934" cy="288032"/>
          </a:xfrm>
          <a:prstGeom prst="flowChartMagneticTap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Блок-схема: память с посл. доступом 5"/>
          <p:cNvSpPr/>
          <p:nvPr/>
        </p:nvSpPr>
        <p:spPr>
          <a:xfrm>
            <a:off x="705948" y="2802022"/>
            <a:ext cx="948274" cy="288032"/>
          </a:xfrm>
          <a:prstGeom prst="flowChartMagneticTap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27784" y="2473340"/>
            <a:ext cx="3944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Інформація щодо всіх деканатів вузу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45431" y="2822792"/>
            <a:ext cx="2472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Стипендії та знижки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681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Додаткова (допоміжна) </a:t>
            </a: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інформація</a:t>
            </a:r>
            <a:b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для студентів </a:t>
            </a:r>
            <a:r>
              <a:rPr lang="uk-UA" sz="2800" dirty="0" smtClean="0">
                <a:solidFill>
                  <a:srgbClr val="FF0000"/>
                </a:solidFill>
              </a:rPr>
              <a:t>(</a:t>
            </a:r>
            <a:r>
              <a:rPr lang="en-US" sz="2800" dirty="0" err="1" smtClean="0">
                <a:solidFill>
                  <a:srgbClr val="FF0000"/>
                </a:solidFill>
              </a:rPr>
              <a:t>Biuro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Karier</a:t>
            </a:r>
            <a:r>
              <a:rPr lang="en-US" sz="2800" dirty="0" smtClean="0">
                <a:solidFill>
                  <a:srgbClr val="FF0000"/>
                </a:solidFill>
              </a:rPr>
              <a:t>)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8050084" cy="4525963"/>
          </a:xfrm>
        </p:spPr>
      </p:pic>
      <p:sp>
        <p:nvSpPr>
          <p:cNvPr id="5" name="Блок-схема: память с посл. доступом 4"/>
          <p:cNvSpPr/>
          <p:nvPr/>
        </p:nvSpPr>
        <p:spPr>
          <a:xfrm>
            <a:off x="839754" y="3090054"/>
            <a:ext cx="1067950" cy="288032"/>
          </a:xfrm>
          <a:prstGeom prst="flowChartMagneticTap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0410" y="2449240"/>
            <a:ext cx="5162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5856" y="2190694"/>
            <a:ext cx="32403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Проекти </a:t>
            </a:r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Офісу </a:t>
            </a:r>
            <a:r>
              <a:rPr lang="uk-UA" sz="1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Кар’єр </a:t>
            </a:r>
            <a:endParaRPr lang="uk-UA" sz="1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Ярмарки вакансій</a:t>
            </a:r>
          </a:p>
          <a:p>
            <a:r>
              <a:rPr lang="uk-UA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Допоміжні заході в пошуку праці*</a:t>
            </a:r>
            <a:endParaRPr lang="uk-UA" sz="15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Консультації по питанням кар’єри</a:t>
            </a:r>
          </a:p>
          <a:p>
            <a:r>
              <a:rPr lang="uk-UA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Навчальні курси, майстер-класи</a:t>
            </a:r>
          </a:p>
        </p:txBody>
      </p:sp>
      <p:sp>
        <p:nvSpPr>
          <p:cNvPr id="10" name="Блок-схема: память с посл. доступом 9"/>
          <p:cNvSpPr/>
          <p:nvPr/>
        </p:nvSpPr>
        <p:spPr>
          <a:xfrm>
            <a:off x="3129330" y="1885010"/>
            <a:ext cx="3279722" cy="1904030"/>
          </a:xfrm>
          <a:prstGeom prst="flowChartMagneticTap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3410" y="6093296"/>
            <a:ext cx="85315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*Надається можливість </a:t>
            </a:r>
            <a:r>
              <a:rPr lang="uk-UA" sz="1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заповнити </a:t>
            </a:r>
            <a:r>
              <a:rPr lang="uk-UA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Резюме (</a:t>
            </a:r>
            <a:r>
              <a:rPr lang="uk-UA" sz="15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uk-UA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та отримати інформацію щодо пропозицій </a:t>
            </a:r>
            <a:r>
              <a:rPr lang="uk-UA" sz="15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роботи, практик та стажувань, а також </a:t>
            </a:r>
            <a:r>
              <a:rPr lang="uk-UA" sz="15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роботодавців, які відібрали твою кандидатуру</a:t>
            </a:r>
            <a:endParaRPr lang="ru-RU" sz="15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8804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Інше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91" y="1124745"/>
            <a:ext cx="8793226" cy="4943776"/>
          </a:xfrm>
        </p:spPr>
      </p:pic>
      <p:sp>
        <p:nvSpPr>
          <p:cNvPr id="5" name="Блок-схема: память с посл. доступом 4"/>
          <p:cNvSpPr/>
          <p:nvPr/>
        </p:nvSpPr>
        <p:spPr>
          <a:xfrm>
            <a:off x="839754" y="3090054"/>
            <a:ext cx="1067950" cy="288032"/>
          </a:xfrm>
          <a:prstGeom prst="flowChartMagneticTap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61382" y="3090054"/>
            <a:ext cx="4744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Інші відділи щодо обслуговування студентів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96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Навчальне середовище на платформі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Moodle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8760"/>
            <a:ext cx="8050084" cy="4525963"/>
          </a:xfrm>
        </p:spPr>
      </p:pic>
      <p:sp>
        <p:nvSpPr>
          <p:cNvPr id="6" name="Блок-схема: память с посл. доступом 5"/>
          <p:cNvSpPr/>
          <p:nvPr/>
        </p:nvSpPr>
        <p:spPr>
          <a:xfrm>
            <a:off x="2063498" y="1800537"/>
            <a:ext cx="852318" cy="315620"/>
          </a:xfrm>
          <a:prstGeom prst="flowChartMagneticTap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Блок-схема: память с посл. доступом 6"/>
          <p:cNvSpPr/>
          <p:nvPr/>
        </p:nvSpPr>
        <p:spPr>
          <a:xfrm>
            <a:off x="6572810" y="2636912"/>
            <a:ext cx="1584176" cy="548476"/>
          </a:xfrm>
          <a:prstGeom prst="flowChartMagneticTap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08104" y="2321292"/>
            <a:ext cx="311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Найближча майбутня подія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7524328" y="1613991"/>
            <a:ext cx="1409332" cy="808920"/>
            <a:chOff x="7452320" y="1916832"/>
            <a:chExt cx="1409332" cy="808920"/>
          </a:xfrm>
        </p:grpSpPr>
        <p:sp>
          <p:nvSpPr>
            <p:cNvPr id="10" name="Блок-схема: память с посл. доступом 9"/>
            <p:cNvSpPr/>
            <p:nvPr/>
          </p:nvSpPr>
          <p:spPr>
            <a:xfrm>
              <a:off x="7452320" y="1916832"/>
              <a:ext cx="1409332" cy="808920"/>
            </a:xfrm>
            <a:prstGeom prst="flowChartMagneticTap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b="1">
                <a:ln w="762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668344" y="2090459"/>
              <a:ext cx="93610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uk-UA" sz="1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Ім'я студента</a:t>
              </a:r>
              <a:endPara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22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Інформація щодо дисципліни 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74" y="1484785"/>
            <a:ext cx="8460652" cy="4756794"/>
          </a:xfrm>
        </p:spPr>
      </p:pic>
      <p:sp>
        <p:nvSpPr>
          <p:cNvPr id="6" name="Блок-схема: память с посл. доступом 5"/>
          <p:cNvSpPr/>
          <p:nvPr/>
        </p:nvSpPr>
        <p:spPr>
          <a:xfrm>
            <a:off x="467544" y="4090051"/>
            <a:ext cx="1224136" cy="548476"/>
          </a:xfrm>
          <a:prstGeom prst="flowChartMagneticTap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4256038"/>
            <a:ext cx="37468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Звернення викладача до студентів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7431019" y="1916832"/>
            <a:ext cx="1409332" cy="808920"/>
            <a:chOff x="7452320" y="1916832"/>
            <a:chExt cx="1409332" cy="808920"/>
          </a:xfrm>
        </p:grpSpPr>
        <p:sp>
          <p:nvSpPr>
            <p:cNvPr id="5" name="Блок-схема: память с посл. доступом 4"/>
            <p:cNvSpPr/>
            <p:nvPr/>
          </p:nvSpPr>
          <p:spPr>
            <a:xfrm>
              <a:off x="7452320" y="1916832"/>
              <a:ext cx="1409332" cy="808920"/>
            </a:xfrm>
            <a:prstGeom prst="flowChartMagneticTap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b="1">
                <a:ln w="762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668344" y="2090459"/>
              <a:ext cx="93610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uk-UA" sz="1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Ім'я студента</a:t>
              </a:r>
              <a:endPara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14</a:t>
            </a:fld>
            <a:endParaRPr lang="ru-RU"/>
          </a:p>
        </p:txBody>
      </p:sp>
      <p:sp>
        <p:nvSpPr>
          <p:cNvPr id="11" name="Блок-схема: память с посл. доступом 10"/>
          <p:cNvSpPr/>
          <p:nvPr/>
        </p:nvSpPr>
        <p:spPr>
          <a:xfrm>
            <a:off x="755576" y="5229200"/>
            <a:ext cx="936104" cy="548476"/>
          </a:xfrm>
          <a:prstGeom prst="flowChartMagneticTap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14800" y="5607854"/>
            <a:ext cx="3831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Посилання на навчальні матеріали</a:t>
            </a:r>
            <a:endParaRPr lang="uk-UA" b="1" i="1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548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Матеріали для студентів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84410"/>
            <a:ext cx="8827434" cy="4963010"/>
          </a:xfrm>
        </p:spPr>
      </p:pic>
      <p:sp>
        <p:nvSpPr>
          <p:cNvPr id="6" name="Блок-схема: память с посл. доступом 5"/>
          <p:cNvSpPr/>
          <p:nvPr/>
        </p:nvSpPr>
        <p:spPr>
          <a:xfrm>
            <a:off x="481888" y="3865915"/>
            <a:ext cx="2624934" cy="1904030"/>
          </a:xfrm>
          <a:prstGeom prst="flowChartMagneticTap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43808" y="3552501"/>
            <a:ext cx="38400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Завдання і матеріали від викладача</a:t>
            </a:r>
          </a:p>
        </p:txBody>
      </p:sp>
      <p:sp>
        <p:nvSpPr>
          <p:cNvPr id="9" name="Блок-схема: память с посл. доступом 8"/>
          <p:cNvSpPr/>
          <p:nvPr/>
        </p:nvSpPr>
        <p:spPr>
          <a:xfrm>
            <a:off x="481888" y="3482768"/>
            <a:ext cx="2061998" cy="666312"/>
          </a:xfrm>
          <a:prstGeom prst="flowChartMagneticTap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7524328" y="1916832"/>
            <a:ext cx="1512168" cy="952936"/>
            <a:chOff x="7452320" y="1916832"/>
            <a:chExt cx="1409332" cy="808920"/>
          </a:xfrm>
        </p:grpSpPr>
        <p:sp>
          <p:nvSpPr>
            <p:cNvPr id="11" name="Блок-схема: память с посл. доступом 10"/>
            <p:cNvSpPr/>
            <p:nvPr/>
          </p:nvSpPr>
          <p:spPr>
            <a:xfrm>
              <a:off x="7452320" y="1916832"/>
              <a:ext cx="1409332" cy="808920"/>
            </a:xfrm>
            <a:prstGeom prst="flowChartMagneticTap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b="1">
                <a:ln w="762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68344" y="2090459"/>
              <a:ext cx="93610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uk-UA" sz="1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Ім'я студента</a:t>
              </a:r>
              <a:endPara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15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12887" y="2663456"/>
            <a:ext cx="2034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Зворотній зв'язок</a:t>
            </a:r>
            <a:endParaRPr lang="uk-UA" b="1" i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Блок-схема: память с посл. доступом 12"/>
          <p:cNvSpPr/>
          <p:nvPr/>
        </p:nvSpPr>
        <p:spPr>
          <a:xfrm>
            <a:off x="391587" y="2484312"/>
            <a:ext cx="1121300" cy="548476"/>
          </a:xfrm>
          <a:prstGeom prst="flowChartMagneticTap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794355" y="3000522"/>
            <a:ext cx="12261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Форум новин</a:t>
            </a:r>
            <a:endParaRPr lang="uk-UA" sz="1400" b="1" i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946755" y="3244724"/>
            <a:ext cx="12005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Форум (чат)</a:t>
            </a:r>
            <a:endParaRPr lang="uk-UA" sz="1400" b="1" i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088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Інформація щодо індивідуального домашнього завдання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53" y="1245981"/>
            <a:ext cx="8460652" cy="4756794"/>
          </a:xfrm>
        </p:spPr>
      </p:pic>
      <p:sp>
        <p:nvSpPr>
          <p:cNvPr id="6" name="Блок-схема: память с посл. доступом 5"/>
          <p:cNvSpPr/>
          <p:nvPr/>
        </p:nvSpPr>
        <p:spPr>
          <a:xfrm>
            <a:off x="251520" y="3068960"/>
            <a:ext cx="1121300" cy="548476"/>
          </a:xfrm>
          <a:prstGeom prst="flowChartMagneticTap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12301" y="4587687"/>
            <a:ext cx="41041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Описання та вимоги до виконання індивідуальної </a:t>
            </a:r>
          </a:p>
          <a:p>
            <a:r>
              <a:rPr lang="uk-UA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домашньої роботи</a:t>
            </a:r>
          </a:p>
        </p:txBody>
      </p:sp>
      <p:sp>
        <p:nvSpPr>
          <p:cNvPr id="8" name="Блок-схема: память с посл. доступом 7"/>
          <p:cNvSpPr/>
          <p:nvPr/>
        </p:nvSpPr>
        <p:spPr>
          <a:xfrm>
            <a:off x="251520" y="5517232"/>
            <a:ext cx="1121300" cy="548476"/>
          </a:xfrm>
          <a:prstGeom prst="flowChartMagneticTap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61525" y="5500449"/>
            <a:ext cx="2257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Корисна інформація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7524328" y="1844824"/>
            <a:ext cx="1409332" cy="808920"/>
            <a:chOff x="7452320" y="1916832"/>
            <a:chExt cx="1409332" cy="808920"/>
          </a:xfrm>
        </p:grpSpPr>
        <p:sp>
          <p:nvSpPr>
            <p:cNvPr id="11" name="Блок-схема: память с посл. доступом 10"/>
            <p:cNvSpPr/>
            <p:nvPr/>
          </p:nvSpPr>
          <p:spPr>
            <a:xfrm>
              <a:off x="7452320" y="1916832"/>
              <a:ext cx="1409332" cy="808920"/>
            </a:xfrm>
            <a:prstGeom prst="flowChartMagneticTap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b="1">
                <a:ln w="762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68344" y="2090459"/>
              <a:ext cx="93610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uk-UA" sz="1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Ім'я студента</a:t>
              </a:r>
              <a:endPara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175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Інформація щодо оцінювання </a:t>
            </a:r>
            <a:b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домашньої роботи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" y="1534447"/>
            <a:ext cx="8716806" cy="4900810"/>
          </a:xfrm>
        </p:spPr>
      </p:pic>
      <p:sp>
        <p:nvSpPr>
          <p:cNvPr id="5" name="Блок-схема: память с посл. доступом 4"/>
          <p:cNvSpPr/>
          <p:nvPr/>
        </p:nvSpPr>
        <p:spPr>
          <a:xfrm>
            <a:off x="220692" y="2348880"/>
            <a:ext cx="1182956" cy="548476"/>
          </a:xfrm>
          <a:prstGeom prst="flowChartMagneticTap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70076" y="2661413"/>
            <a:ext cx="54863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Електронна форма індивідуального </a:t>
            </a:r>
          </a:p>
          <a:p>
            <a:r>
              <a:rPr lang="uk-UA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домашнього завдання тільки для </a:t>
            </a:r>
            <a:r>
              <a:rPr lang="uk-UA" sz="1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платформи </a:t>
            </a:r>
            <a:r>
              <a:rPr lang="en-US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Moodle</a:t>
            </a:r>
            <a:r>
              <a:rPr lang="uk-UA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uk-UA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Об'єм д/з;</a:t>
            </a:r>
          </a:p>
          <a:p>
            <a:r>
              <a:rPr lang="uk-UA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Максимальна оцінка;</a:t>
            </a:r>
          </a:p>
          <a:p>
            <a:r>
              <a:rPr lang="uk-UA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Критерії оцінювання: зміст і форма (макет);</a:t>
            </a:r>
          </a:p>
          <a:p>
            <a:r>
              <a:rPr lang="uk-UA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Термін захисту д/з;</a:t>
            </a:r>
          </a:p>
          <a:p>
            <a:r>
              <a:rPr lang="uk-UA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Контакт з викладачем.</a:t>
            </a:r>
            <a:endParaRPr lang="uk-UA" b="1" i="1" u="sng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7596336" y="1944420"/>
            <a:ext cx="1409332" cy="808920"/>
            <a:chOff x="7452320" y="1916832"/>
            <a:chExt cx="1409332" cy="808920"/>
          </a:xfrm>
        </p:grpSpPr>
        <p:sp>
          <p:nvSpPr>
            <p:cNvPr id="9" name="Блок-схема: память с посл. доступом 8"/>
            <p:cNvSpPr/>
            <p:nvPr/>
          </p:nvSpPr>
          <p:spPr>
            <a:xfrm>
              <a:off x="7452320" y="1916832"/>
              <a:ext cx="1409332" cy="808920"/>
            </a:xfrm>
            <a:prstGeom prst="flowChartMagneticTap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b="1">
                <a:ln w="762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668344" y="2090459"/>
              <a:ext cx="93610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uk-UA" sz="1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Ім'я студента</a:t>
              </a:r>
              <a:endPara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2807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Інформація щодо статусу індивідуального домашнього завдання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58" y="1600200"/>
            <a:ext cx="8050084" cy="4525963"/>
          </a:xfrm>
        </p:spPr>
      </p:pic>
      <p:sp>
        <p:nvSpPr>
          <p:cNvPr id="7" name="Блок-схема: память с посл. доступом 6"/>
          <p:cNvSpPr/>
          <p:nvPr/>
        </p:nvSpPr>
        <p:spPr>
          <a:xfrm>
            <a:off x="534751" y="3861048"/>
            <a:ext cx="1182956" cy="548476"/>
          </a:xfrm>
          <a:prstGeom prst="flowChartMagneticTap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4240247"/>
            <a:ext cx="45725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 завантажена /або не завантажена  робота;</a:t>
            </a:r>
          </a:p>
          <a:p>
            <a:r>
              <a:rPr lang="uk-UA" sz="1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оцінка за дану роботу;</a:t>
            </a:r>
          </a:p>
          <a:p>
            <a:endParaRPr lang="uk-UA" sz="16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залишок часу до закінчення терміну завантаження д/з; </a:t>
            </a:r>
            <a:endParaRPr lang="uk-UA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память с посл. доступом 9"/>
          <p:cNvSpPr/>
          <p:nvPr/>
        </p:nvSpPr>
        <p:spPr>
          <a:xfrm>
            <a:off x="3018652" y="5445224"/>
            <a:ext cx="977284" cy="548476"/>
          </a:xfrm>
          <a:prstGeom prst="flowChartMagneticTap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19202" y="5563686"/>
            <a:ext cx="2505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Завантажити роботу</a:t>
            </a:r>
            <a:endParaRPr lang="uk-UA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17707" y="3950620"/>
            <a:ext cx="33525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Статус домашнього завдання:</a:t>
            </a:r>
            <a:endParaRPr lang="uk-UA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7503738" y="1772816"/>
            <a:ext cx="1409332" cy="808920"/>
            <a:chOff x="7452320" y="1916832"/>
            <a:chExt cx="1409332" cy="808920"/>
          </a:xfrm>
        </p:grpSpPr>
        <p:sp>
          <p:nvSpPr>
            <p:cNvPr id="12" name="Блок-схема: память с посл. доступом 11"/>
            <p:cNvSpPr/>
            <p:nvPr/>
          </p:nvSpPr>
          <p:spPr>
            <a:xfrm>
              <a:off x="7452320" y="1916832"/>
              <a:ext cx="1409332" cy="808920"/>
            </a:xfrm>
            <a:prstGeom prst="flowChartMagneticTap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b="1">
                <a:ln w="762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668344" y="2090459"/>
              <a:ext cx="93610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uk-UA" sz="1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Ім'я студента</a:t>
              </a:r>
              <a:endParaRPr lang="ru-RU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18</a:t>
            </a:fld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34751" y="6163587"/>
            <a:ext cx="8825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uk-UA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Індивідуальне домашнє завдання, що завантажене може бачити тільки викладач!</a:t>
            </a:r>
          </a:p>
        </p:txBody>
      </p:sp>
    </p:spTree>
    <p:extLst>
      <p:ext uri="{BB962C8B-B14F-4D97-AF65-F5344CB8AC3E}">
        <p14:creationId xmlns:p14="http://schemas.microsoft.com/office/powerpoint/2010/main" val="478153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02630"/>
            <a:ext cx="8208912" cy="706090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Додатки щодо навчального процесу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5289451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uk-UA" sz="43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Після завантаження студентом індивідуального домашнього завдання на платформі </a:t>
            </a:r>
            <a:r>
              <a:rPr lang="en-US" sz="43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Moodle</a:t>
            </a:r>
            <a:r>
              <a:rPr lang="uk-UA" sz="43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йому приход</a:t>
            </a:r>
            <a:r>
              <a:rPr lang="ru-RU" sz="43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ить</a:t>
            </a:r>
            <a:r>
              <a:rPr lang="uk-UA" sz="43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повідомлення на електронну пошту, що робота отримана викладачем.</a:t>
            </a:r>
          </a:p>
          <a:p>
            <a:pPr algn="just"/>
            <a:r>
              <a:rPr lang="uk-UA" sz="43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Всю інформацію стосовно лекційних матеріалів та домашніх завдань, або про зміну чи перенос занять за розкладом, яку викладачі виставляють в різних рубриках на платформі </a:t>
            </a:r>
            <a:r>
              <a:rPr lang="en-US" sz="43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Moodle</a:t>
            </a:r>
            <a:r>
              <a:rPr lang="uk-UA" sz="43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студенти автоматично отримують повідомлення на електрону пошту. Тобто, це коротке повідомлення, що на сторінці студента на платформі </a:t>
            </a:r>
            <a:r>
              <a:rPr lang="en-US" sz="43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Moodle</a:t>
            </a:r>
            <a:r>
              <a:rPr lang="uk-UA" sz="43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з'явилась інформація відносно тієї чи іншої дисципліни.</a:t>
            </a:r>
          </a:p>
          <a:p>
            <a:pPr algn="just"/>
            <a:r>
              <a:rPr lang="uk-UA" sz="43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Викладач має право не завантажувати інформацію на платформі </a:t>
            </a:r>
            <a:r>
              <a:rPr lang="en-US" sz="43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Moodle</a:t>
            </a:r>
            <a:r>
              <a:rPr lang="uk-UA" sz="43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відносно дисципліни, а в аудиторію на заняття принести необхідний матеріал в обсязі заняття або усього курсу дисципліни у роздрукованому вигляді для студентів, а також використовувати мультимедійне застосування</a:t>
            </a:r>
            <a:r>
              <a:rPr lang="uk-UA" sz="43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3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3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Посилання</a:t>
            </a:r>
            <a:endParaRPr lang="ru-RU" sz="43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важливі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моменти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навчального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прикладі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сайту ВБШ.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2 - Головна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сторіночка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сайту - ВБШ, де вводиться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логін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і пароль студента/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викладача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3 - Портал ВБШ (</a:t>
            </a:r>
            <a:r>
              <a:rPr lang="en-US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Extranet - 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Intranet - 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внз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Moodle - 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платформа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електронного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Каталог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бібліотеки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першій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частині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презентації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хочу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зупинитися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огляді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представленою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форматі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Extranet.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4 - На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цій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же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сторіночці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опускаючись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показані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новини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Контакти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з деканатом.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Додаткова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інформація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 банку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з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профілю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студента, яка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надається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структурою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Офіс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кар'єри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5-8 -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містять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профілю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студента.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5 -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дані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 студента.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6 -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зайняття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учбових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викладачів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розклад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сесій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7 -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студента (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поточні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вступні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семестрові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8 -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Контакти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і час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прийому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внз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розташування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будівель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корпусів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і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інформація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 автопарковку.</a:t>
            </a:r>
          </a:p>
          <a:p>
            <a:pPr algn="just"/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9-11 -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Містять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додаткову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9 -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курсу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(практики,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додаткові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курси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дисципліни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вибору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способи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складання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семестрових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іспитів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захисту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семінари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10 -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Інформація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деканати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внз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Інформація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стипендії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акції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(У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внз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гнучка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студент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оплачує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майбутній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квітні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буде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дешевше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вересні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11 - На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представлена одна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структур ВБШ, яка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називається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Бюро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кар'єр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переводиться, як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Офіс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кар'єри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структура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містить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робочі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ринку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про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стажування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практики,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повчальні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курси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майстер-класи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*Для того,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студент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отримував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цю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регулярно, актуально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свого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профілю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повинен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заповнити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он-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лайн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CV,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спеціально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розроблене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цією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структурою. І як ми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бачили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4,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інформація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доступна для студента.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 як я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говорила,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деякі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особливі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принципи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я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виділю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кінці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доповіді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12 -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різне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інформація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відділів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обслуговуючих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Далі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платформи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Екстранет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містить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організаційну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переходимо до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платформи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Мудл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13 - Платформа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електронного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Moodle, 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якій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представлені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Відкриті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освітні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контентны.</a:t>
            </a:r>
          </a:p>
          <a:p>
            <a:pPr algn="just"/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Показані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дисципліни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зимового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семестру,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найближча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майбутня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дія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зустріч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5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14 -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Інформація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дисципліни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назва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прізвище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ім'я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викладача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семестр) Лист-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вітання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викладача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коротко говориться про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компетенції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і про план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зайняття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15 -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Посилання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учбові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матеріали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і на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зворотний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зв'язок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16 -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Опис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індивідуального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домашнього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17 - По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посиланню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корисна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інформація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студент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знайомиться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критеріями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оцінювання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змістом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об'ємом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формою,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термінами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захисту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і контакт з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викладачем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18 -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Простежується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статус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домашнього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19-20 -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Додаткові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аспекти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учбового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21 - Журнал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оцінювання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22 - Структура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Офісу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кар'єри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яка є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однією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найважливіших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структур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університету</a:t>
            </a:r>
            <a:endParaRPr lang="ru-RU" sz="5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23 -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Місія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Мета і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24-26 -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Офіс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кар'єри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24 -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допомога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підборі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студентам (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тимчасових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постійних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Контроль,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студент не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працював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тиждень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Ярмарок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Вакансій</a:t>
            </a:r>
            <a:endParaRPr lang="ru-RU" sz="5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25 - Практики і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стажування</a:t>
            </a:r>
            <a:endParaRPr lang="ru-RU" sz="5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Академічні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дослідницькі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студентське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самоврядування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Слайд 26 -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Академічні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інкубатори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підприємництва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Професійні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консультації</a:t>
            </a:r>
            <a:r>
              <a:rPr lang="ru-RU" sz="5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5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5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5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5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5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6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565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рганізація 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сучасного </a:t>
            </a: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європейського</a:t>
            </a:r>
            <a:b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навчального процесу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"/>
          <a:stretch/>
        </p:blipFill>
        <p:spPr>
          <a:xfrm>
            <a:off x="179512" y="1411550"/>
            <a:ext cx="8818544" cy="4887228"/>
          </a:xfrm>
        </p:spPr>
      </p:pic>
      <p:sp>
        <p:nvSpPr>
          <p:cNvPr id="7" name="Блок-схема: память с посл. доступом 6"/>
          <p:cNvSpPr/>
          <p:nvPr/>
        </p:nvSpPr>
        <p:spPr>
          <a:xfrm>
            <a:off x="5580112" y="1916832"/>
            <a:ext cx="1656184" cy="432048"/>
          </a:xfrm>
          <a:prstGeom prst="flowChartMagneticTap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4962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904656"/>
          </a:xfrm>
        </p:spPr>
        <p:txBody>
          <a:bodyPr>
            <a:noAutofit/>
          </a:bodyPr>
          <a:lstStyle/>
          <a:p>
            <a:pPr algn="just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Переважно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дедлайн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 - це 3-4 дні перед захистом роботи, щоб викладач зміг ознайомитися з презентацією та підготувати запитання, або навпаки підкреслити якісні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моменти. Викладач завантажує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даний файл, тобто студент не приносить інформацію на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флешці.</a:t>
            </a:r>
          </a:p>
          <a:p>
            <a:pPr algn="just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Після захисту своєї роботи студент отримує критичну інформацію від викладача.</a:t>
            </a:r>
          </a:p>
          <a:p>
            <a:pPr algn="just"/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В разі, якщо студент не завантажив своє завдання у зазначений термін, то одразу він отримує -20% від кінцевої оцінки роботи.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7. Оцінку щодо роботи студент отримає на своїй сторінці («Оцінювання студентів» слайд 7), або викладач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зробити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Excel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файл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(журнал)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вносити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туди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поточні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в такому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студент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продивляється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скільки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балів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отримав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Головне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кожен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студент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свій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код і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взнати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свої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знаючи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оцінків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 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7544" y="202630"/>
            <a:ext cx="8208912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Додатки щодо навчального процесу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001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Журнал поточного оцінювання студентів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/>
          </p:cNvPicPr>
          <p:nvPr>
            <p:ph idx="1"/>
          </p:nvPr>
        </p:nvPicPr>
        <p:blipFill rotWithShape="1">
          <a:blip r:embed="rId2"/>
          <a:srcRect t="15128" r="57844" b="5128"/>
          <a:stretch/>
        </p:blipFill>
        <p:spPr bwMode="auto">
          <a:xfrm>
            <a:off x="400396" y="1402235"/>
            <a:ext cx="4250508" cy="48350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3"/>
          <a:srcRect t="45128" r="53843" b="19487"/>
          <a:stretch/>
        </p:blipFill>
        <p:spPr bwMode="auto">
          <a:xfrm>
            <a:off x="4860032" y="2265919"/>
            <a:ext cx="4025552" cy="28620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86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Додаткова (допоміжна) </a:t>
            </a:r>
            <a:r>
              <a:rPr lang="uk-UA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інформація</a:t>
            </a:r>
            <a:br>
              <a:rPr lang="uk-UA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для студентів </a:t>
            </a:r>
            <a:r>
              <a:rPr lang="uk-UA" sz="2800" dirty="0" smtClean="0">
                <a:solidFill>
                  <a:srgbClr val="FF0000"/>
                </a:solidFill>
              </a:rPr>
              <a:t>(</a:t>
            </a:r>
            <a:r>
              <a:rPr lang="en-US" sz="2800" dirty="0" err="1" smtClean="0">
                <a:solidFill>
                  <a:srgbClr val="FF0000"/>
                </a:solidFill>
              </a:rPr>
              <a:t>Biuro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Karier</a:t>
            </a:r>
            <a:r>
              <a:rPr lang="en-US" sz="2800" dirty="0" smtClean="0">
                <a:solidFill>
                  <a:srgbClr val="FF0000"/>
                </a:solidFill>
              </a:rPr>
              <a:t>)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8050084" cy="4525963"/>
          </a:xfrm>
        </p:spPr>
      </p:pic>
      <p:sp>
        <p:nvSpPr>
          <p:cNvPr id="5" name="Блок-схема: память с посл. доступом 4"/>
          <p:cNvSpPr/>
          <p:nvPr/>
        </p:nvSpPr>
        <p:spPr>
          <a:xfrm>
            <a:off x="839754" y="3090054"/>
            <a:ext cx="1067950" cy="288032"/>
          </a:xfrm>
          <a:prstGeom prst="flowChartMagneticTap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0410" y="2449240"/>
            <a:ext cx="5162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5856" y="2190694"/>
            <a:ext cx="32403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Проекти </a:t>
            </a:r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Офісу </a:t>
            </a:r>
            <a:r>
              <a:rPr lang="uk-UA" sz="1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Кар’єр </a:t>
            </a:r>
            <a:endParaRPr lang="uk-UA" sz="1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Ярмарки вакансій</a:t>
            </a:r>
          </a:p>
          <a:p>
            <a:r>
              <a:rPr lang="uk-UA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Допоміжні заході в пошуку праці*</a:t>
            </a:r>
            <a:endParaRPr lang="uk-UA" sz="15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Консультації по питанням кар’єри</a:t>
            </a:r>
          </a:p>
          <a:p>
            <a:r>
              <a:rPr lang="uk-UA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Навчальні курси, майстер-класи</a:t>
            </a:r>
          </a:p>
        </p:txBody>
      </p:sp>
      <p:sp>
        <p:nvSpPr>
          <p:cNvPr id="10" name="Блок-схема: память с посл. доступом 9"/>
          <p:cNvSpPr/>
          <p:nvPr/>
        </p:nvSpPr>
        <p:spPr>
          <a:xfrm>
            <a:off x="3129330" y="1885010"/>
            <a:ext cx="3279722" cy="1904030"/>
          </a:xfrm>
          <a:prstGeom prst="flowChartMagneticTap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0410" y="6093296"/>
            <a:ext cx="87245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*Надається можливість </a:t>
            </a:r>
            <a:r>
              <a:rPr lang="uk-UA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заповнити </a:t>
            </a:r>
            <a:r>
              <a:rPr lang="uk-UA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Резюме (</a:t>
            </a:r>
            <a:r>
              <a:rPr lang="uk-UA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uk-UA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та отримати інформацію щодо пропозицій </a:t>
            </a:r>
            <a:r>
              <a:rPr lang="uk-UA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роботи, практик та стажувань, а також </a:t>
            </a:r>
            <a:r>
              <a:rPr lang="uk-UA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роботодавців, які відібрали кандидатуру.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9982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Структура - Офіс кар'єри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Головна </a:t>
            </a:r>
            <a:r>
              <a:rPr lang="uk-UA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проблема всіх студентів </a:t>
            </a:r>
            <a:r>
              <a:rPr lang="uk-UA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– отримання досвіду роботи!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Як знайти роботу після закінчення навчання?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Багато учнів ще під час навчання  цікавляться, що потрібно зробити, щоб поліпшити свої шанси на ринку праці.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І це правильно, тому що в даний час просто мати диплом про вищу освіту недостатньо. Для того, щоб бути привабливим кандидатом в очах роботодавців, поза формальної освіти повинні мати досвід роботи.</a:t>
            </a:r>
          </a:p>
          <a:p>
            <a:pPr marL="0" indent="0" algn="just">
              <a:buNone/>
            </a:pPr>
            <a:r>
              <a:rPr lang="uk-UA" sz="2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Місія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надання консультацій для студентів і випускників  університету 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перших кроках своєї кар'єри.</a:t>
            </a:r>
          </a:p>
          <a:p>
            <a:pPr marL="0" indent="0" algn="just">
              <a:buNone/>
            </a:pPr>
            <a:r>
              <a:rPr lang="uk-UA" sz="2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Мета</a:t>
            </a:r>
            <a:r>
              <a:rPr lang="uk-UA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допомога 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студентам і випускникам 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університету успішно війти</a:t>
            </a:r>
            <a:r>
              <a:rPr lang="uk-UA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в сучасний і дуже вимогливий ринок праці та ефективно функціонувати на ньому.</a:t>
            </a:r>
          </a:p>
          <a:p>
            <a:pPr marL="0" indent="0" algn="just">
              <a:buNone/>
            </a:pPr>
            <a:r>
              <a:rPr lang="uk-UA" sz="2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Робоче завдання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 - посередництво між роботодавцями і студентами.</a:t>
            </a:r>
          </a:p>
          <a:p>
            <a:pPr marL="0" indent="0">
              <a:buNone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2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uk-UA" sz="22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8483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Офіс 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кар’єрних послуг 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9"/>
            <a:ext cx="8208912" cy="53614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Допомога </a:t>
            </a:r>
            <a:r>
              <a:rPr lang="uk-UA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підборі </a:t>
            </a:r>
            <a:r>
              <a:rPr lang="uk-UA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endParaRPr lang="uk-UA" sz="2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Офіс Кар'єра має базу даних студентів та випускників, які шукають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роботу. Після того, як у базі Офісу Кар'єр з'являється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езюме студента, працівники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офісу активно шукають пропозиції, які цікавлять дану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особу.</a:t>
            </a:r>
          </a:p>
          <a:p>
            <a:pPr marL="0" indent="0" algn="just">
              <a:buNone/>
            </a:pPr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Контроль</a:t>
            </a:r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за тим, щоб студент працював не більш 3 днів на тиждень.</a:t>
            </a:r>
          </a:p>
          <a:p>
            <a:pPr marL="0" indent="0" algn="just">
              <a:buNone/>
            </a:pPr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Просування </a:t>
            </a:r>
            <a:r>
              <a:rPr lang="uk-UA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компаній в </a:t>
            </a:r>
            <a:r>
              <a:rPr lang="uk-UA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університеті</a:t>
            </a: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Банківська Школа організовує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щороку в університеті </a:t>
            </a:r>
            <a:r>
              <a:rPr lang="uk-UA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ярмарки вакансій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. Ярмарок є ідеальною можливістю для створення позитивного іміджу компанії серед студентів і випускників. </a:t>
            </a:r>
            <a:endParaRPr lang="uk-UA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Під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час експозиції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студенти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випускники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мають можливість дізнатися,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який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процес найму,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яких співробітників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роботодавець шукає і також матиме можливість поспілкуватися з представниками компанії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uk-UA" sz="2000" b="1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endParaRPr lang="uk-UA" sz="2000" dirty="0"/>
          </a:p>
          <a:p>
            <a:endParaRPr lang="uk-UA" sz="2000" dirty="0" smtClean="0"/>
          </a:p>
          <a:p>
            <a:endParaRPr lang="ru-RU" sz="20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8687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0688"/>
            <a:ext cx="8229600" cy="547260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Практики та стажування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uk-UA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Найкорисніші </a:t>
            </a:r>
            <a:r>
              <a:rPr lang="uk-UA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практики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є ті, які мають безпосереднє відношення до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обраного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ними курсу навчання.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Тож дуже привабливим є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оплачуване стажування, організованих великими діловими і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господарюючими суб'єктами Польщі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 - Не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менш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цінними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є </a:t>
            </a:r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стажування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 за програми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, поїздки за кордон,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зокрема,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добре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відома студентська міжнародна програма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Erasmus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, що надає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можливості для вивчення іноземної мови в своєму природному середовищі і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сприятливої 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соціальної атмосфери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uk-UA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Академічні дослідницькі групи і студентське самоврядування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Спеціально для тих, хто бачить свою майбутню кар'єру пов'язану з наукою. Пропонується отримати перший професійний досвід через </a:t>
            </a:r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діяльність в академічних наукових колах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студентських </a:t>
            </a:r>
            <a:r>
              <a:rPr lang="uk-UA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самоврядуваннях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Тобто студент набуває здатності працювати в групі, вчиться організовувати наукові конференції, культурні заходи, отримання знань про залучення коштів, необхідних для підготовки проекту.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634082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Офіс кар’єрних послуг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276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28592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uk-UA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Академічні </a:t>
            </a:r>
            <a:r>
              <a:rPr lang="uk-UA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інкубатори </a:t>
            </a:r>
            <a:r>
              <a:rPr lang="uk-UA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підприємництва (АІП)</a:t>
            </a:r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професійна підготовка студентів.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uk-UA" sz="20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Академічні </a:t>
            </a:r>
            <a:r>
              <a:rPr lang="uk-UA" sz="2000" b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інкубатори пропонують</a:t>
            </a:r>
            <a:r>
              <a:rPr lang="uk-UA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широкий спектр семінарів і навчальних курсів</a:t>
            </a:r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Студент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може придбати знання в конкретній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галузі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або розробляти особистісні навички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самопрезентації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написання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резюме і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т.п.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 Допомагають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студентам з таких питань, як організація практики,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обов'язкової,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а також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позакласної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(поза курсу навчання). </a:t>
            </a:r>
            <a:endParaRPr lang="uk-UA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0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Академічні бізнес-інкубатори</a:t>
            </a:r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старт у бізнесі</a:t>
            </a:r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Зосереджує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увагу на створенні сприятливих умов для ведення свого першого бізнесу.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Дозволяє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створювати перші кроки в бізнесі, забезпечуючи простір для роботи, надаючи в повному розпорядженні, формальні і нормативно-правові бази та допомогу у виконанні формальностей. Завдяки пільгових фінансових умов, пропонують захисну оболонку для молодих людей, які створюють перший в житті бізнес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uk-UA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Професійне консультування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Фахівці </a:t>
            </a:r>
            <a:r>
              <a:rPr lang="uk-UA" sz="2000" b="1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sz="2000" b="1" smtClean="0">
                <a:latin typeface="Times New Roman" pitchFamily="18" charset="0"/>
                <a:cs typeface="Times New Roman" pitchFamily="18" charset="0"/>
              </a:rPr>
              <a:t>галузі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ринку праці і психологи  порадять студентам, як розпізнати їх здатності і як працювати разом, щоб знайти бажане.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Офіс кар’єрних послуг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7385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348880"/>
            <a:ext cx="7036096" cy="634082"/>
          </a:xfrm>
        </p:spPr>
        <p:txBody>
          <a:bodyPr>
            <a:normAutofit/>
          </a:bodyPr>
          <a:lstStyle/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344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17" y="1557416"/>
            <a:ext cx="8050084" cy="4525963"/>
          </a:xfrm>
        </p:spPr>
      </p:pic>
      <p:sp>
        <p:nvSpPr>
          <p:cNvPr id="6" name="Блок-схема: память с посл. доступом 5"/>
          <p:cNvSpPr/>
          <p:nvPr/>
        </p:nvSpPr>
        <p:spPr>
          <a:xfrm>
            <a:off x="755576" y="1988840"/>
            <a:ext cx="720080" cy="332819"/>
          </a:xfrm>
          <a:prstGeom prst="flowChartMagneticTap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Блок-схема: память с посл. доступом 6"/>
          <p:cNvSpPr/>
          <p:nvPr/>
        </p:nvSpPr>
        <p:spPr>
          <a:xfrm>
            <a:off x="1604390" y="1997291"/>
            <a:ext cx="591346" cy="324368"/>
          </a:xfrm>
          <a:prstGeom prst="flowChartMagneticTape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Блок-схема: память с посл. доступом 7"/>
          <p:cNvSpPr/>
          <p:nvPr/>
        </p:nvSpPr>
        <p:spPr>
          <a:xfrm>
            <a:off x="2248272" y="1997291"/>
            <a:ext cx="995272" cy="432048"/>
          </a:xfrm>
          <a:prstGeom prst="flowChartMagneticTap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рганізація 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сучасного </a:t>
            </a: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європейського</a:t>
            </a:r>
            <a:b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навчального процесу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94931" y="3820398"/>
            <a:ext cx="28186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Розклад </a:t>
            </a:r>
            <a:r>
              <a:rPr lang="uk-UA" sz="1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кожного дня занять</a:t>
            </a:r>
            <a:endParaRPr lang="ru-RU" sz="1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память с посл. доступом 10"/>
          <p:cNvSpPr/>
          <p:nvPr/>
        </p:nvSpPr>
        <p:spPr>
          <a:xfrm>
            <a:off x="3419872" y="2904998"/>
            <a:ext cx="1512168" cy="812034"/>
          </a:xfrm>
          <a:prstGeom prst="flowChartMagneticTap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876256" y="2204864"/>
            <a:ext cx="1427320" cy="924542"/>
            <a:chOff x="6876256" y="2204864"/>
            <a:chExt cx="1427320" cy="924542"/>
          </a:xfrm>
        </p:grpSpPr>
        <p:sp>
          <p:nvSpPr>
            <p:cNvPr id="9" name="Блок-схема: память с посл. доступом 8"/>
            <p:cNvSpPr/>
            <p:nvPr/>
          </p:nvSpPr>
          <p:spPr>
            <a:xfrm>
              <a:off x="6876256" y="2204864"/>
              <a:ext cx="1427320" cy="924542"/>
            </a:xfrm>
            <a:prstGeom prst="flowChartMagneticTap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b="1">
                <a:ln w="762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7177672" y="2321659"/>
              <a:ext cx="432048" cy="3019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  <p:sp>
        <p:nvSpPr>
          <p:cNvPr id="12" name="Блок-схема: память с посл. доступом 11"/>
          <p:cNvSpPr/>
          <p:nvPr/>
        </p:nvSpPr>
        <p:spPr>
          <a:xfrm>
            <a:off x="729179" y="3046281"/>
            <a:ext cx="720080" cy="332819"/>
          </a:xfrm>
          <a:prstGeom prst="flowChartMagneticTap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61614" y="2735721"/>
            <a:ext cx="21057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Панель (платформа)</a:t>
            </a:r>
            <a:endParaRPr lang="ru-RU" sz="1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Блок-схема: память с посл. доступом 14"/>
          <p:cNvSpPr/>
          <p:nvPr/>
        </p:nvSpPr>
        <p:spPr>
          <a:xfrm>
            <a:off x="6464012" y="4437112"/>
            <a:ext cx="1427320" cy="924542"/>
          </a:xfrm>
          <a:prstGeom prst="flowChartMagneticTap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865988" y="5541740"/>
            <a:ext cx="31524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Опрос студентов (в </a:t>
            </a:r>
            <a:r>
              <a:rPr lang="ru-RU" sz="1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теч</a:t>
            </a:r>
            <a:r>
              <a:rPr lang="ru-RU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3 мин.)</a:t>
            </a:r>
            <a:endParaRPr lang="ru-RU" sz="1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384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632848" cy="1080120"/>
          </a:xfrm>
        </p:spPr>
        <p:txBody>
          <a:bodyPr>
            <a:normAutofit/>
          </a:bodyPr>
          <a:lstStyle/>
          <a:p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dirty="0" smtClean="0"/>
              <a:t/>
            </a:r>
            <a:br>
              <a:rPr lang="uk-UA" sz="1600" dirty="0" smtClean="0"/>
            </a:br>
            <a:endParaRPr lang="ru-RU" sz="1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58" y="1600200"/>
            <a:ext cx="8050084" cy="4525963"/>
          </a:xfrm>
        </p:spPr>
      </p:pic>
      <p:sp>
        <p:nvSpPr>
          <p:cNvPr id="5" name="Блок-схема: память с посл. доступом 4"/>
          <p:cNvSpPr/>
          <p:nvPr/>
        </p:nvSpPr>
        <p:spPr>
          <a:xfrm>
            <a:off x="6439036" y="2489583"/>
            <a:ext cx="1656184" cy="432048"/>
          </a:xfrm>
          <a:prstGeom prst="flowChartMagneticTap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Блок-схема: память с посл. доступом 5"/>
          <p:cNvSpPr/>
          <p:nvPr/>
        </p:nvSpPr>
        <p:spPr>
          <a:xfrm>
            <a:off x="2051720" y="2757601"/>
            <a:ext cx="1656184" cy="432048"/>
          </a:xfrm>
          <a:prstGeom prst="flowChartMagneticTap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Блок-схема: память с посл. доступом 6"/>
          <p:cNvSpPr/>
          <p:nvPr/>
        </p:nvSpPr>
        <p:spPr>
          <a:xfrm>
            <a:off x="6358712" y="3573016"/>
            <a:ext cx="1736508" cy="720080"/>
          </a:xfrm>
          <a:prstGeom prst="flowChartMagneticTap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67944" y="2794870"/>
            <a:ext cx="21884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Новини університету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948264" y="2131650"/>
            <a:ext cx="202683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Контакт з деканатом</a:t>
            </a:r>
            <a:endParaRPr lang="ru-RU" sz="1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76581" y="2921631"/>
            <a:ext cx="1046440" cy="2978118"/>
          </a:xfrm>
          <a:prstGeom prst="rect">
            <a:avLst/>
          </a:prstGeom>
        </p:spPr>
        <p:txBody>
          <a:bodyPr vert="vert" wrap="square">
            <a:spAutoFit/>
          </a:bodyPr>
          <a:lstStyle/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Додаткові повідомлення від Офісу кар'єр.</a:t>
            </a:r>
          </a:p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Нові робочі міста з урахуванням профілю студента.</a:t>
            </a:r>
            <a:endParaRPr lang="ru-RU" sz="1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Організація сучасного європейського</a:t>
            </a:r>
            <a:b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навчального процесу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5105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Профіль студента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41" y="1166018"/>
            <a:ext cx="8050084" cy="4525963"/>
          </a:xfrm>
        </p:spPr>
      </p:pic>
      <p:sp>
        <p:nvSpPr>
          <p:cNvPr id="5" name="Блок-схема: память с посл. доступом 4"/>
          <p:cNvSpPr/>
          <p:nvPr/>
        </p:nvSpPr>
        <p:spPr>
          <a:xfrm>
            <a:off x="811897" y="1591885"/>
            <a:ext cx="792088" cy="321933"/>
          </a:xfrm>
          <a:prstGeom prst="flowChartMagneticTap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Блок-схема: память с посл. доступом 5"/>
          <p:cNvSpPr/>
          <p:nvPr/>
        </p:nvSpPr>
        <p:spPr>
          <a:xfrm>
            <a:off x="623730" y="3069761"/>
            <a:ext cx="1139958" cy="339273"/>
          </a:xfrm>
          <a:prstGeom prst="flowChartMagneticTap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1176" y="3122384"/>
            <a:ext cx="27363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Мої данні</a:t>
            </a:r>
          </a:p>
          <a:p>
            <a:r>
              <a:rPr lang="uk-UA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Оплата і виплати</a:t>
            </a:r>
          </a:p>
          <a:p>
            <a:r>
              <a:rPr lang="uk-UA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Історія навчання</a:t>
            </a:r>
          </a:p>
          <a:p>
            <a:r>
              <a:rPr lang="uk-UA" sz="1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Мої заяви</a:t>
            </a:r>
          </a:p>
          <a:p>
            <a:r>
              <a:rPr lang="uk-UA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Мої досягнення</a:t>
            </a:r>
          </a:p>
          <a:p>
            <a:r>
              <a:rPr lang="uk-UA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Інформація для І року</a:t>
            </a:r>
            <a:endParaRPr lang="uk-UA" sz="15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Блок-схема: память с посл. доступом 8"/>
          <p:cNvSpPr/>
          <p:nvPr/>
        </p:nvSpPr>
        <p:spPr>
          <a:xfrm>
            <a:off x="2963484" y="2791003"/>
            <a:ext cx="3291478" cy="2140090"/>
          </a:xfrm>
          <a:prstGeom prst="flowChartMagneticTap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6972262" y="1807909"/>
            <a:ext cx="1427320" cy="924542"/>
            <a:chOff x="6972262" y="2270180"/>
            <a:chExt cx="1427320" cy="924542"/>
          </a:xfrm>
        </p:grpSpPr>
        <p:sp>
          <p:nvSpPr>
            <p:cNvPr id="11" name="Блок-схема: память с посл. доступом 10"/>
            <p:cNvSpPr/>
            <p:nvPr/>
          </p:nvSpPr>
          <p:spPr>
            <a:xfrm>
              <a:off x="6972262" y="2270180"/>
              <a:ext cx="1427320" cy="924542"/>
            </a:xfrm>
            <a:prstGeom prst="flowChartMagneticTap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b="1">
                <a:ln w="762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253874" y="2376089"/>
              <a:ext cx="432048" cy="3019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205542" y="5657671"/>
            <a:ext cx="62643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Moje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podania</a:t>
            </a: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заяви</a:t>
            </a: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які 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може подати студент в учбовий відділ </a:t>
            </a: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спостерігати, </a:t>
            </a: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що з 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нею відбувається. Наприклад </a:t>
            </a: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подання на 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стипендію</a:t>
            </a: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ощо.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5</a:t>
            </a:fld>
            <a:endParaRPr lang="ru-RU"/>
          </a:p>
        </p:txBody>
      </p:sp>
      <p:sp>
        <p:nvSpPr>
          <p:cNvPr id="14" name="Блок-схема: память с посл. доступом 13"/>
          <p:cNvSpPr/>
          <p:nvPr/>
        </p:nvSpPr>
        <p:spPr>
          <a:xfrm>
            <a:off x="811897" y="2624593"/>
            <a:ext cx="720080" cy="332819"/>
          </a:xfrm>
          <a:prstGeom prst="flowChartMagneticTap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45407" y="2397167"/>
            <a:ext cx="21057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Панель (платформа)</a:t>
            </a:r>
            <a:endParaRPr lang="ru-RU" sz="1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238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Профіль студента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8460652" cy="4756794"/>
          </a:xfrm>
        </p:spPr>
      </p:pic>
      <p:sp>
        <p:nvSpPr>
          <p:cNvPr id="5" name="Блок-схема: память с посл. доступом 4"/>
          <p:cNvSpPr/>
          <p:nvPr/>
        </p:nvSpPr>
        <p:spPr>
          <a:xfrm>
            <a:off x="623730" y="2780928"/>
            <a:ext cx="1067950" cy="576064"/>
          </a:xfrm>
          <a:prstGeom prst="flowChartMagneticTap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1880" y="2924944"/>
            <a:ext cx="252028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Мій план</a:t>
            </a:r>
          </a:p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Розклад занять для заочної форми навчання</a:t>
            </a:r>
          </a:p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Розклад навчального процесу  (друзів)</a:t>
            </a:r>
          </a:p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викладачів</a:t>
            </a:r>
          </a:p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заходів для груп</a:t>
            </a:r>
          </a:p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Плани на семестр</a:t>
            </a:r>
          </a:p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Колектив (група)</a:t>
            </a:r>
          </a:p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Пошук предмету</a:t>
            </a:r>
          </a:p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Розклад сесій</a:t>
            </a:r>
            <a:endParaRPr lang="uk-UA" sz="1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амять с посл. доступом 6"/>
          <p:cNvSpPr/>
          <p:nvPr/>
        </p:nvSpPr>
        <p:spPr>
          <a:xfrm>
            <a:off x="2627784" y="2745172"/>
            <a:ext cx="3869701" cy="2677358"/>
          </a:xfrm>
          <a:prstGeom prst="flowChartMagneticTap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97575" y="2545117"/>
            <a:ext cx="18357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План занятий</a:t>
            </a:r>
            <a:endParaRPr lang="ru-RU" sz="20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987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Профіль студента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73" y="1336644"/>
            <a:ext cx="8208912" cy="4615260"/>
          </a:xfrm>
          <a:prstGeom prst="rect">
            <a:avLst/>
          </a:prstGeom>
        </p:spPr>
      </p:pic>
      <p:sp>
        <p:nvSpPr>
          <p:cNvPr id="5" name="Блок-схема: память с посл. доступом 4"/>
          <p:cNvSpPr/>
          <p:nvPr/>
        </p:nvSpPr>
        <p:spPr>
          <a:xfrm>
            <a:off x="695738" y="3166931"/>
            <a:ext cx="851926" cy="357538"/>
          </a:xfrm>
          <a:prstGeom prst="flowChartMagneticTap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3241440"/>
            <a:ext cx="201622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Проміжні оцінки</a:t>
            </a:r>
          </a:p>
          <a:p>
            <a:r>
              <a:rPr lang="uk-UA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Вступні оцінки</a:t>
            </a:r>
          </a:p>
          <a:p>
            <a:r>
              <a:rPr lang="uk-UA" sz="15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Семестрові оцінки</a:t>
            </a:r>
          </a:p>
        </p:txBody>
      </p:sp>
      <p:sp>
        <p:nvSpPr>
          <p:cNvPr id="8" name="Блок-схема: память с посл. доступом 7"/>
          <p:cNvSpPr/>
          <p:nvPr/>
        </p:nvSpPr>
        <p:spPr>
          <a:xfrm>
            <a:off x="3142285" y="2939834"/>
            <a:ext cx="2437828" cy="1408880"/>
          </a:xfrm>
          <a:prstGeom prst="flowChartMagneticTap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2805982"/>
            <a:ext cx="15568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Оцінювання</a:t>
            </a:r>
            <a:endParaRPr lang="ru-RU" sz="20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965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Профіль студента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96" y="1412777"/>
            <a:ext cx="8837294" cy="4968550"/>
          </a:xfrm>
        </p:spPr>
      </p:pic>
      <p:sp>
        <p:nvSpPr>
          <p:cNvPr id="5" name="Блок-схема: память с посл. доступом 4"/>
          <p:cNvSpPr/>
          <p:nvPr/>
        </p:nvSpPr>
        <p:spPr>
          <a:xfrm>
            <a:off x="831778" y="3501008"/>
            <a:ext cx="1121300" cy="548476"/>
          </a:xfrm>
          <a:prstGeom prst="flowChartMagneticTap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3698826"/>
            <a:ext cx="338437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Деканат студентів магістрів</a:t>
            </a:r>
          </a:p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Розклад керівництва вузу (ректора, проректорів)</a:t>
            </a:r>
          </a:p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Консультації</a:t>
            </a:r>
          </a:p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Розташування будівель вузу</a:t>
            </a:r>
          </a:p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Контакт з відділами</a:t>
            </a:r>
          </a:p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Автомобільні стоянки</a:t>
            </a:r>
            <a:endParaRPr lang="uk-UA" sz="1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амять с посл. доступом 6"/>
          <p:cNvSpPr/>
          <p:nvPr/>
        </p:nvSpPr>
        <p:spPr>
          <a:xfrm>
            <a:off x="2915816" y="3429000"/>
            <a:ext cx="3456384" cy="2140090"/>
          </a:xfrm>
          <a:prstGeom prst="flowChartMagneticTap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3059668"/>
            <a:ext cx="3097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Контакти </a:t>
            </a:r>
            <a:r>
              <a:rPr lang="uk-UA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 часи </a:t>
            </a:r>
            <a:r>
              <a:rPr lang="uk-UA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прийому</a:t>
            </a:r>
            <a:endParaRPr lang="ru-RU" i="1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813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Додаткова (допоміжна) інформація</a:t>
            </a:r>
            <a:b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для студентів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8050084" cy="4525963"/>
          </a:xfrm>
        </p:spPr>
      </p:pic>
      <p:sp>
        <p:nvSpPr>
          <p:cNvPr id="5" name="Блок-схема: память с посл. доступом 4"/>
          <p:cNvSpPr/>
          <p:nvPr/>
        </p:nvSpPr>
        <p:spPr>
          <a:xfrm>
            <a:off x="743406" y="1988840"/>
            <a:ext cx="1236306" cy="576064"/>
          </a:xfrm>
          <a:prstGeom prst="flowChartMagneticTap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762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83768" y="1844824"/>
            <a:ext cx="37444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Організація курсу навчання:</a:t>
            </a:r>
          </a:p>
          <a:p>
            <a:r>
              <a:rPr lang="uk-UA" sz="1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практики</a:t>
            </a:r>
          </a:p>
          <a:p>
            <a:r>
              <a:rPr lang="uk-UA" sz="1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курси</a:t>
            </a:r>
          </a:p>
          <a:p>
            <a:r>
              <a:rPr lang="uk-UA" sz="1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дисципліни за вибором</a:t>
            </a:r>
          </a:p>
          <a:p>
            <a:r>
              <a:rPr lang="uk-UA" sz="1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способи складання семестрових іспитів</a:t>
            </a:r>
          </a:p>
          <a:p>
            <a:r>
              <a:rPr lang="uk-UA" sz="1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захисти</a:t>
            </a:r>
          </a:p>
          <a:p>
            <a:r>
              <a:rPr lang="uk-UA" sz="1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семінари</a:t>
            </a:r>
          </a:p>
          <a:p>
            <a:r>
              <a:rPr lang="uk-UA" sz="1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інформація, щодо навчального процесу</a:t>
            </a:r>
            <a:endParaRPr lang="uk-UA" sz="1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9057B-560A-481E-8790-458D1FE182A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7224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1561</TotalTime>
  <Words>1966</Words>
  <Application>Microsoft Office PowerPoint</Application>
  <PresentationFormat>Экран (4:3)</PresentationFormat>
  <Paragraphs>234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ЗВІТ про відрядження до  Вищої Банківської Школи  (м. Вроцлав, Польща) делегації Національного гірничого університету </vt:lpstr>
      <vt:lpstr>Організація сучасного європейського навчального процесу</vt:lpstr>
      <vt:lpstr>Організація сучасного європейського навчального процесу</vt:lpstr>
      <vt:lpstr>  </vt:lpstr>
      <vt:lpstr>Профіль студента </vt:lpstr>
      <vt:lpstr>Профіль студента</vt:lpstr>
      <vt:lpstr>Профіль студента</vt:lpstr>
      <vt:lpstr>Профіль студента</vt:lpstr>
      <vt:lpstr>Додаткова (допоміжна) інформація для студентів</vt:lpstr>
      <vt:lpstr>Додаткова (допоміжна) інформація для студентів</vt:lpstr>
      <vt:lpstr>Додаткова (допоміжна) інформація для студентів (Biuro Karier)</vt:lpstr>
      <vt:lpstr>Інше</vt:lpstr>
      <vt:lpstr>Навчальне середовище на платформі Moodle</vt:lpstr>
      <vt:lpstr>Інформація щодо дисципліни </vt:lpstr>
      <vt:lpstr>Матеріали для студентів</vt:lpstr>
      <vt:lpstr>Інформація щодо індивідуального домашнього завдання</vt:lpstr>
      <vt:lpstr>Інформація щодо оцінювання  домашньої роботи</vt:lpstr>
      <vt:lpstr>Інформація щодо статусу індивідуального домашнього завдання</vt:lpstr>
      <vt:lpstr>Додатки щодо навчального процесу</vt:lpstr>
      <vt:lpstr>Презентация PowerPoint</vt:lpstr>
      <vt:lpstr>Журнал поточного оцінювання студентів</vt:lpstr>
      <vt:lpstr>Додаткова (допоміжна) інформація для студентів (Biuro Karier)</vt:lpstr>
      <vt:lpstr>Структура - Офіс кар'єри</vt:lpstr>
      <vt:lpstr>Офіс кар’єрних послуг </vt:lpstr>
      <vt:lpstr>Офіс кар’єрних послуг </vt:lpstr>
      <vt:lpstr>Офіс кар’єрних послуг 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про відрядження до  Вищої Банковської Школи  (м. Вроцлав, Польща) делегації Національного гірничого університету</dc:title>
  <dc:creator>Шашенко Олександр Миколайович</dc:creator>
  <cp:lastModifiedBy>Лісневська Наталія Анатоліївна</cp:lastModifiedBy>
  <cp:revision>83</cp:revision>
  <cp:lastPrinted>2017-01-17T07:54:21Z</cp:lastPrinted>
  <dcterms:created xsi:type="dcterms:W3CDTF">2017-01-11T10:56:07Z</dcterms:created>
  <dcterms:modified xsi:type="dcterms:W3CDTF">2017-01-24T13:50:51Z</dcterms:modified>
</cp:coreProperties>
</file>